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256" r:id="rId2"/>
    <p:sldId id="258" r:id="rId3"/>
    <p:sldId id="259" r:id="rId4"/>
    <p:sldId id="306" r:id="rId5"/>
    <p:sldId id="308" r:id="rId6"/>
    <p:sldId id="307" r:id="rId7"/>
    <p:sldId id="283" r:id="rId8"/>
    <p:sldId id="309" r:id="rId9"/>
    <p:sldId id="310" r:id="rId10"/>
    <p:sldId id="311" r:id="rId11"/>
  </p:sldIdLst>
  <p:sldSz cx="9144000" cy="5143500" type="screen16x9"/>
  <p:notesSz cx="6858000" cy="9144000"/>
  <p:embeddedFontLst>
    <p:embeddedFont>
      <p:font typeface="Anaheim"/>
      <p:regular r:id="rId13"/>
      <p:bold r:id="rId14"/>
    </p:embeddedFont>
    <p:embeddedFont>
      <p:font typeface="Bebas Neue" panose="020B0606020202050201" pitchFamily="34" charset="0"/>
      <p:regular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Montserrat Black" panose="00000A00000000000000" pitchFamily="2" charset="0"/>
      <p:bold r:id="rId20"/>
      <p:boldItalic r:id="rId21"/>
    </p:embeddedFont>
    <p:embeddedFont>
      <p:font typeface="Nunito Light" pitchFamily="2" charset="0"/>
      <p:regular r:id="rId22"/>
      <p: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9B1351-DD7E-4517-87DB-F9E1B810DE07}">
  <a:tblStyle styleId="{7A9B1351-DD7E-4517-87DB-F9E1B810DE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1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D5CC4DB1-CBDF-B003-B906-D7057A393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75D00667-BED7-F89C-EE28-349CD63395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62D7222E-6A28-6698-1CC8-7B0B37ED89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1528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ADDFFC4D-214A-226C-1EFE-70A33F296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F4779A76-9743-EA65-FC2F-BFB28B749B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51A7B2D1-4E70-C109-9503-19EB4A5C3A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238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6389B58D-6115-D8D2-1E0B-94C2F2797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2847707E-EB90-1E9F-E66C-E81289C360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716C23FD-1B78-C683-53A3-B504D7FE0A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9340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FFE4ED41-7057-EA96-1AFB-DD06F5BBD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8D18A14B-92D6-0AEC-A998-EAE7D0A141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D5BF20B3-54E7-DD5D-EFAE-DFC5871F32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7089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5" name="Google Shape;2255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6294CE70-1755-C56B-E006-2F75C6A8C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358FDE0C-E329-6062-511E-AA07501FD9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847203A0-7C61-EDC5-9787-350D467F8D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88058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826E595D-793C-70F4-508B-181537FB4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4E36AB8F-50E0-2507-7971-F24EA49F84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FE74B45E-9A95-6479-2C20-1130C5E8F9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944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59" r:id="rId5"/>
    <p:sldLayoutId id="2147483666" r:id="rId6"/>
    <p:sldLayoutId id="2147483676" r:id="rId7"/>
    <p:sldLayoutId id="2147483677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606544" y="876300"/>
            <a:ext cx="8225035" cy="33905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200" dirty="0">
                <a:latin typeface="Montserrat Black"/>
                <a:ea typeface="Montserrat Black"/>
                <a:cs typeface="Montserrat Black"/>
                <a:sym typeface="Montserrat Black"/>
              </a:rPr>
              <a:t>AI-Driven Driver Monitoring System with AR Heads-Up Display</a:t>
            </a:r>
            <a:endParaRPr sz="2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77745A-AEC7-6344-0C1F-586CBFAB3EAA}"/>
              </a:ext>
            </a:extLst>
          </p:cNvPr>
          <p:cNvSpPr txBox="1"/>
          <p:nvPr/>
        </p:nvSpPr>
        <p:spPr>
          <a:xfrm>
            <a:off x="670560" y="4213115"/>
            <a:ext cx="65836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 Real-Time Solution to Prevent 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  <a:t>Accidents</a:t>
            </a:r>
            <a:endParaRPr lang="en-IN" dirty="0">
              <a:solidFill>
                <a:schemeClr val="tx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7EC528-EA64-4DBF-5BE6-B3AAA523FD8D}"/>
              </a:ext>
            </a:extLst>
          </p:cNvPr>
          <p:cNvSpPr txBox="1"/>
          <p:nvPr/>
        </p:nvSpPr>
        <p:spPr>
          <a:xfrm>
            <a:off x="236220" y="4665654"/>
            <a:ext cx="404622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  <a:t>Name : Shaili Sahu</a:t>
            </a:r>
            <a:br>
              <a:rPr lang="en-US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</a:br>
            <a:endParaRPr lang="en-IN" dirty="0">
              <a:solidFill>
                <a:schemeClr val="tx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A3F1CBE0-802D-3AD0-2D38-88670FF1C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6DE271DE-A036-F8EB-4D26-9A0647231E7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322271" y="3362896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9FF301B6-374B-ADCC-B5A4-84F0FFDA333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36114" y="-16880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D2BFFD51-8EF8-5BDF-AAFA-3EF24DCE5B8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6317938" y="408013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BB4929B0-43B9-04D5-13C5-8BF672D362E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7413689" y="246577"/>
            <a:ext cx="1647827" cy="1070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4C4C2A6A-AA2B-8955-EC7E-4047CADABE13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7F697787-DA59-526F-8A31-A39A36A84EB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7E2568AE-44DD-A98F-0882-9593440D744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660954DE-357F-C924-E7F1-73AF990BEF71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1161AB7F-7FC1-C0DF-9E9D-0AE340B838E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98790DF4-4B91-8930-0838-6883558B005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8C8E4E0-C20A-CBC2-71D6-0638648ED104}"/>
              </a:ext>
            </a:extLst>
          </p:cNvPr>
          <p:cNvSpPr txBox="1"/>
          <p:nvPr/>
        </p:nvSpPr>
        <p:spPr>
          <a:xfrm>
            <a:off x="3239281" y="1123365"/>
            <a:ext cx="5304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Montserrat Black"/>
                <a:sym typeface="Montserrat"/>
              </a:rPr>
              <a:t>Conclusion</a:t>
            </a:r>
          </a:p>
        </p:txBody>
      </p:sp>
      <p:sp>
        <p:nvSpPr>
          <p:cNvPr id="2" name="Google Shape;1305;p38">
            <a:extLst>
              <a:ext uri="{FF2B5EF4-FFF2-40B4-BE49-F238E27FC236}">
                <a16:creationId xmlns:a16="http://schemas.microsoft.com/office/drawing/2014/main" id="{A29262A9-A115-89C9-6623-B74284C0013E}"/>
              </a:ext>
            </a:extLst>
          </p:cNvPr>
          <p:cNvSpPr txBox="1">
            <a:spLocks/>
          </p:cNvSpPr>
          <p:nvPr/>
        </p:nvSpPr>
        <p:spPr>
          <a:xfrm>
            <a:off x="1553143" y="1437238"/>
            <a:ext cx="5730386" cy="2978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39700" indent="0">
              <a:lnSpc>
                <a:spcPct val="150000"/>
              </a:lnSpc>
              <a:buNone/>
            </a:pPr>
            <a:r>
              <a:rPr lang="en-US" sz="1600" b="1" dirty="0"/>
              <a:t>Key Contributions: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Developed a robust AI-driven driver monitoring system capable of detecting fatigue, distraction, and other critical driver states.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Implemented a real-time pipeline for video processing, feature extraction, and model inference.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Designed a user-friendly interface for displaying alerts and feedback.</a:t>
            </a:r>
          </a:p>
        </p:txBody>
      </p:sp>
    </p:spTree>
    <p:extLst>
      <p:ext uri="{BB962C8B-B14F-4D97-AF65-F5344CB8AC3E}">
        <p14:creationId xmlns:p14="http://schemas.microsoft.com/office/powerpoint/2010/main" val="584573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277" name="Google Shape;1277;p37"/>
          <p:cNvSpPr txBox="1">
            <a:spLocks noGrp="1"/>
          </p:cNvSpPr>
          <p:nvPr>
            <p:ph type="subTitle" idx="1"/>
          </p:nvPr>
        </p:nvSpPr>
        <p:spPr>
          <a:xfrm>
            <a:off x="6362700" y="1409370"/>
            <a:ext cx="2863987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Statement, Solution Overview, Project Objectives</a:t>
            </a:r>
            <a:endParaRPr dirty="0"/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2"/>
          </p:nvPr>
        </p:nvSpPr>
        <p:spPr>
          <a:xfrm>
            <a:off x="405731" y="152078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3"/>
          </p:nvPr>
        </p:nvSpPr>
        <p:spPr>
          <a:xfrm>
            <a:off x="1469800" y="152078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</a:t>
            </a:r>
          </a:p>
        </p:txBody>
      </p:sp>
      <p:sp>
        <p:nvSpPr>
          <p:cNvPr id="1280" name="Google Shape;1280;p37"/>
          <p:cNvSpPr txBox="1">
            <a:spLocks noGrp="1"/>
          </p:cNvSpPr>
          <p:nvPr>
            <p:ph type="subTitle" idx="4"/>
          </p:nvPr>
        </p:nvSpPr>
        <p:spPr>
          <a:xfrm>
            <a:off x="6325732" y="2087250"/>
            <a:ext cx="2818268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Data Acquisition, Feature Extraction, Model</a:t>
            </a:r>
            <a:endParaRPr dirty="0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5"/>
          </p:nvPr>
        </p:nvSpPr>
        <p:spPr>
          <a:xfrm>
            <a:off x="405731" y="215387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6"/>
          </p:nvPr>
        </p:nvSpPr>
        <p:spPr>
          <a:xfrm>
            <a:off x="1469800" y="215387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SYSTEM ARCHITECTURE</a:t>
            </a:r>
          </a:p>
        </p:txBody>
      </p:sp>
      <p:sp>
        <p:nvSpPr>
          <p:cNvPr id="1283" name="Google Shape;1283;p37"/>
          <p:cNvSpPr txBox="1">
            <a:spLocks noGrp="1"/>
          </p:cNvSpPr>
          <p:nvPr>
            <p:ph type="subTitle" idx="7"/>
          </p:nvPr>
        </p:nvSpPr>
        <p:spPr>
          <a:xfrm>
            <a:off x="6362700" y="2774970"/>
            <a:ext cx="2772546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Model Evaluation, System Latency, User Feedback</a:t>
            </a:r>
            <a:endParaRPr dirty="0"/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8"/>
          </p:nvPr>
        </p:nvSpPr>
        <p:spPr>
          <a:xfrm>
            <a:off x="405731" y="278695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9"/>
          </p:nvPr>
        </p:nvSpPr>
        <p:spPr>
          <a:xfrm>
            <a:off x="1469800" y="2786955"/>
            <a:ext cx="4575696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/>
              <a:t>RESULTS AND PERFORMANCE</a:t>
            </a:r>
          </a:p>
        </p:txBody>
      </p:sp>
      <p:sp>
        <p:nvSpPr>
          <p:cNvPr id="1286" name="Google Shape;1286;p37"/>
          <p:cNvSpPr txBox="1">
            <a:spLocks noGrp="1"/>
          </p:cNvSpPr>
          <p:nvPr>
            <p:ph type="subTitle" idx="13"/>
          </p:nvPr>
        </p:nvSpPr>
        <p:spPr>
          <a:xfrm>
            <a:off x="6362700" y="3408055"/>
            <a:ext cx="27813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Potential Improvements, Challenges Faced</a:t>
            </a:r>
            <a:endParaRPr dirty="0"/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4"/>
          </p:nvPr>
        </p:nvSpPr>
        <p:spPr>
          <a:xfrm>
            <a:off x="405731" y="342004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5"/>
          </p:nvPr>
        </p:nvSpPr>
        <p:spPr>
          <a:xfrm>
            <a:off x="1469800" y="3420040"/>
            <a:ext cx="5025276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/>
              <a:t>FUTURE WORK AND CHALLENGES</a:t>
            </a:r>
          </a:p>
        </p:txBody>
      </p:sp>
      <p:sp>
        <p:nvSpPr>
          <p:cNvPr id="1289" name="Google Shape;1289;p37"/>
          <p:cNvSpPr txBox="1">
            <a:spLocks noGrp="1"/>
          </p:cNvSpPr>
          <p:nvPr>
            <p:ph type="subTitle" idx="16"/>
          </p:nvPr>
        </p:nvSpPr>
        <p:spPr>
          <a:xfrm>
            <a:off x="6362700" y="404114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Contributions, Impact, Call to Action</a:t>
            </a:r>
            <a:endParaRPr dirty="0"/>
          </a:p>
        </p:txBody>
      </p:sp>
      <p:sp>
        <p:nvSpPr>
          <p:cNvPr id="1290" name="Google Shape;1290;p37"/>
          <p:cNvSpPr txBox="1">
            <a:spLocks noGrp="1"/>
          </p:cNvSpPr>
          <p:nvPr>
            <p:ph type="title" idx="17"/>
          </p:nvPr>
        </p:nvSpPr>
        <p:spPr>
          <a:xfrm>
            <a:off x="405731" y="405312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91" name="Google Shape;1291;p37"/>
          <p:cNvSpPr txBox="1">
            <a:spLocks noGrp="1"/>
          </p:cNvSpPr>
          <p:nvPr>
            <p:ph type="subTitle" idx="18"/>
          </p:nvPr>
        </p:nvSpPr>
        <p:spPr>
          <a:xfrm>
            <a:off x="1469800" y="405312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CONCLUSION</a:t>
            </a:r>
          </a:p>
        </p:txBody>
      </p:sp>
      <p:grpSp>
        <p:nvGrpSpPr>
          <p:cNvPr id="1292" name="Google Shape;1292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8" name="Google Shape;1298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D172FD-B33E-3D02-EC12-2C4483C6A15D}"/>
              </a:ext>
            </a:extLst>
          </p:cNvPr>
          <p:cNvSpPr txBox="1"/>
          <p:nvPr/>
        </p:nvSpPr>
        <p:spPr>
          <a:xfrm>
            <a:off x="95080" y="4752830"/>
            <a:ext cx="6492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  <a:t>Name : Shaili Sahu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322271" y="3362896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36114" y="-16880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4343722" y="340796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7413689" y="24657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-97119" y="3822983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7181805" y="2830837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006312" y="466208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</a:t>
            </a:r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1096114" y="1263586"/>
            <a:ext cx="8219335" cy="39789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/>
              <a:t>Problem Statement:</a:t>
            </a:r>
            <a:endParaRPr lang="en-US" dirty="0"/>
          </a:p>
          <a:p>
            <a:r>
              <a:rPr lang="en-US" dirty="0"/>
              <a:t>Driver fatigue and distraction are leading causes of road accidents.</a:t>
            </a:r>
          </a:p>
          <a:p>
            <a:r>
              <a:rPr lang="en-US" dirty="0"/>
              <a:t>Traditional methods of monitoring driver behavior are often ineffective.</a:t>
            </a:r>
          </a:p>
          <a:p>
            <a:endParaRPr lang="en-US" dirty="0"/>
          </a:p>
          <a:p>
            <a:pPr marL="139700" indent="0">
              <a:buNone/>
            </a:pPr>
            <a:r>
              <a:rPr lang="en-US" b="1" dirty="0"/>
              <a:t>Solution Overview: </a:t>
            </a:r>
            <a:r>
              <a:rPr lang="en-US" dirty="0"/>
              <a:t> AI-powered system aims to address this issue by: </a:t>
            </a:r>
          </a:p>
          <a:p>
            <a:r>
              <a:rPr lang="en-US" dirty="0"/>
              <a:t>Real-time monitoring of driver's facial expressions and eye movements.</a:t>
            </a:r>
          </a:p>
          <a:p>
            <a:r>
              <a:rPr lang="en-US" dirty="0"/>
              <a:t>Detecting signs of fatigue, distraction, or drowsiness.</a:t>
            </a:r>
          </a:p>
          <a:p>
            <a:r>
              <a:rPr lang="en-US" dirty="0"/>
              <a:t>Triggering alerts to warn the driver or activate safety features.</a:t>
            </a:r>
          </a:p>
          <a:p>
            <a:endParaRPr lang="en-US" dirty="0"/>
          </a:p>
          <a:p>
            <a:pPr marL="139700" indent="0">
              <a:buNone/>
            </a:pPr>
            <a:r>
              <a:rPr lang="en-US" b="1" dirty="0"/>
              <a:t>Project Objectives:</a:t>
            </a:r>
            <a:endParaRPr lang="en-US" dirty="0"/>
          </a:p>
          <a:p>
            <a:r>
              <a:rPr lang="en-US" dirty="0"/>
              <a:t>Develop a robust and accurate AI model for </a:t>
            </a:r>
            <a:r>
              <a:rPr lang="en-US" i="1" dirty="0"/>
              <a:t>driver state detection</a:t>
            </a:r>
            <a:r>
              <a:rPr lang="en-US" dirty="0"/>
              <a:t>.</a:t>
            </a:r>
          </a:p>
          <a:p>
            <a:r>
              <a:rPr lang="en-US" dirty="0"/>
              <a:t>Design a user-friendly interface to display real-time alerts.</a:t>
            </a:r>
          </a:p>
          <a:p>
            <a:r>
              <a:rPr lang="en-US" dirty="0"/>
              <a:t>Evaluate the system's performance in real-world scenarios.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60AF8B-A797-ED48-2E24-321E6C90CDA2}"/>
              </a:ext>
            </a:extLst>
          </p:cNvPr>
          <p:cNvSpPr txBox="1"/>
          <p:nvPr/>
        </p:nvSpPr>
        <p:spPr>
          <a:xfrm>
            <a:off x="0" y="4730702"/>
            <a:ext cx="53971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  <a:t>Name : Shaili Sahu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07E5A042-9F29-45B1-B5B5-1FDA123D6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38288E6B-C1AA-361C-A2C7-75385283203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322271" y="3362896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C3979DA9-1892-03EF-7DB0-95EC3141918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77485" y="-272454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F150C855-A557-7177-F667-54ABE4853D9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4343722" y="340796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70E72C54-FFD9-E885-FC0C-55D0EF48ED36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7413689" y="24657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>
            <a:extLst>
              <a:ext uri="{FF2B5EF4-FFF2-40B4-BE49-F238E27FC236}">
                <a16:creationId xmlns:a16="http://schemas.microsoft.com/office/drawing/2014/main" id="{3338B9BE-67B0-8F5B-B513-1D9DBC51299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7181805" y="2830837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536DF9CA-5ADE-453B-CEE7-F4A83D345291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0F9E9454-3380-EB43-793F-9627C6906EB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5C5B3332-7659-0EF9-311B-915C927F033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7A0611A4-DB36-E6DC-790E-514574A7AC83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BB78C208-E329-E150-6B11-2007D75AD7E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C568CA7C-B94F-D786-02C8-D9DF671F631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" name="Google Shape;1304;p38">
            <a:extLst>
              <a:ext uri="{FF2B5EF4-FFF2-40B4-BE49-F238E27FC236}">
                <a16:creationId xmlns:a16="http://schemas.microsoft.com/office/drawing/2014/main" id="{DB4FE7FC-696B-0B89-2952-CC1A0D4AB0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01891" y="467415"/>
            <a:ext cx="536462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System Architecture</a:t>
            </a:r>
          </a:p>
        </p:txBody>
      </p:sp>
      <p:sp>
        <p:nvSpPr>
          <p:cNvPr id="1305" name="Google Shape;1305;p38">
            <a:extLst>
              <a:ext uri="{FF2B5EF4-FFF2-40B4-BE49-F238E27FC236}">
                <a16:creationId xmlns:a16="http://schemas.microsoft.com/office/drawing/2014/main" id="{20DDCE8D-5E77-D43C-209B-530B29822AD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1" y="1324117"/>
            <a:ext cx="8697951" cy="4290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/>
              <a:t>Webcam Input</a:t>
            </a:r>
            <a:r>
              <a:rPr lang="en-US" sz="1200" dirty="0"/>
              <a:t>: Captures real-time video stream for processing.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/>
              <a:t>Face Detection Module</a:t>
            </a:r>
            <a:r>
              <a:rPr lang="en-US" sz="1200" dirty="0"/>
              <a:t>: Identifies and tracks faces in the video stream using </a:t>
            </a:r>
            <a:r>
              <a:rPr lang="en-US" sz="1200" dirty="0" err="1"/>
              <a:t>Haar</a:t>
            </a:r>
            <a:r>
              <a:rPr lang="en-US" sz="1200" dirty="0"/>
              <a:t> cascades or another trained model.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/>
              <a:t>Eye Detection Module</a:t>
            </a:r>
            <a:r>
              <a:rPr lang="en-US" sz="1200" dirty="0"/>
              <a:t>: Detects eyes within the identified face region and tracks their status (open/closed).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/>
              <a:t>Position Detection Module</a:t>
            </a:r>
            <a:r>
              <a:rPr lang="en-US" sz="1200" dirty="0"/>
              <a:t>: Determines the position of the face (Left, Right, Middle) based on its coordinates in the frame.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/>
              <a:t>Blink Detection Module</a:t>
            </a:r>
            <a:r>
              <a:rPr lang="en-US" sz="1200" dirty="0"/>
              <a:t>: Counts blinks by analyzing the transitions between open and closed eye states.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/>
              <a:t>Alert Module</a:t>
            </a:r>
            <a:r>
              <a:rPr lang="en-US" sz="1200" dirty="0"/>
              <a:t>: Triggers alerts based on predefined conditions like:</a:t>
            </a:r>
          </a:p>
          <a:p>
            <a:pPr lvl="1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Eyes closed for a prolonged duration.</a:t>
            </a:r>
          </a:p>
          <a:p>
            <a:pPr lvl="1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Face position remaining in "Left" or "Right" zones for a set time.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/>
              <a:t>User Feedback Interface</a:t>
            </a:r>
            <a:r>
              <a:rPr lang="en-US" sz="1200" dirty="0"/>
              <a:t>: Displays the processed information such as blinks, position, and alerts on the screen with visual cues.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8AC3D5-58A9-2AD8-BBF4-A5C41DE6F623}"/>
              </a:ext>
            </a:extLst>
          </p:cNvPr>
          <p:cNvSpPr txBox="1"/>
          <p:nvPr/>
        </p:nvSpPr>
        <p:spPr>
          <a:xfrm>
            <a:off x="1470901" y="1029325"/>
            <a:ext cx="53971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sz="2000" b="1" dirty="0">
                <a:solidFill>
                  <a:schemeClr val="dk1"/>
                </a:solidFill>
                <a:latin typeface="Montserrat Black"/>
                <a:sym typeface="Montserrat Black"/>
              </a:rPr>
              <a:t>System Components</a:t>
            </a:r>
            <a:r>
              <a:rPr lang="en-US" sz="1600" b="1" dirty="0">
                <a:solidFill>
                  <a:schemeClr val="tx1">
                    <a:lumMod val="95000"/>
                  </a:schemeClr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212830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313326B3-8BC2-CE2B-C8AF-689360777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77BD12DA-00BB-53A3-9109-1553AA8A219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322271" y="3362896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03A6B452-60FF-82A1-8951-95E27042195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36114" y="-16880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68BEEB4E-A5E1-965F-235C-E73C441372A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4343722" y="340796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6578BCA1-201A-0B53-7425-80D65CA7ACC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7413689" y="246577"/>
            <a:ext cx="1647827" cy="1070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F18A8FBA-7B22-55B5-E02D-DDD9C294C4E1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14AC1C92-D39E-310E-2228-3AD40B55214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D5EE8236-AB11-2C76-1E90-BA0FC3F5EE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9C87677C-5129-E5C2-42E8-CCC342FD28F8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BC3E62DD-CC66-86C3-CD61-3B30B8E405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BCFC5954-36A7-C77B-35D6-9029ED01570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8D4E8BC3-2ABB-043C-2AB0-06A0E1E4CFF7}"/>
              </a:ext>
            </a:extLst>
          </p:cNvPr>
          <p:cNvSpPr txBox="1"/>
          <p:nvPr/>
        </p:nvSpPr>
        <p:spPr>
          <a:xfrm>
            <a:off x="2451805" y="820610"/>
            <a:ext cx="36321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sz="2000" b="1" dirty="0">
                <a:solidFill>
                  <a:schemeClr val="dk1"/>
                </a:solidFill>
                <a:latin typeface="Montserrat Black"/>
                <a:sym typeface="Montserrat Black"/>
              </a:rPr>
              <a:t>Hardware Components:</a:t>
            </a:r>
          </a:p>
        </p:txBody>
      </p:sp>
      <p:sp>
        <p:nvSpPr>
          <p:cNvPr id="6" name="Google Shape;1305;p38">
            <a:extLst>
              <a:ext uri="{FF2B5EF4-FFF2-40B4-BE49-F238E27FC236}">
                <a16:creationId xmlns:a16="http://schemas.microsoft.com/office/drawing/2014/main" id="{0B7C2C66-EB0A-2476-7B03-D371432A174E}"/>
              </a:ext>
            </a:extLst>
          </p:cNvPr>
          <p:cNvSpPr txBox="1">
            <a:spLocks/>
          </p:cNvSpPr>
          <p:nvPr/>
        </p:nvSpPr>
        <p:spPr>
          <a:xfrm>
            <a:off x="173582" y="1167487"/>
            <a:ext cx="6249520" cy="7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/>
              <a:t>Camera: Captures real-time video feed of the driver.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/>
              <a:t>Processing Unit: Computer or embedded device to run the AI model.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7BCA09-4F7D-7140-166D-BE261D3B0613}"/>
              </a:ext>
            </a:extLst>
          </p:cNvPr>
          <p:cNvSpPr txBox="1"/>
          <p:nvPr/>
        </p:nvSpPr>
        <p:spPr>
          <a:xfrm>
            <a:off x="2538065" y="2008849"/>
            <a:ext cx="53971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sz="2000" b="1" dirty="0">
                <a:solidFill>
                  <a:schemeClr val="dk1"/>
                </a:solidFill>
                <a:latin typeface="Montserrat Black"/>
                <a:sym typeface="Montserrat Black"/>
              </a:rPr>
              <a:t>Software Components:</a:t>
            </a:r>
          </a:p>
        </p:txBody>
      </p:sp>
      <p:sp>
        <p:nvSpPr>
          <p:cNvPr id="14" name="Google Shape;1305;p38">
            <a:extLst>
              <a:ext uri="{FF2B5EF4-FFF2-40B4-BE49-F238E27FC236}">
                <a16:creationId xmlns:a16="http://schemas.microsoft.com/office/drawing/2014/main" id="{AF6BDD57-5441-91FE-36FE-F0768C277D6C}"/>
              </a:ext>
            </a:extLst>
          </p:cNvPr>
          <p:cNvSpPr txBox="1">
            <a:spLocks/>
          </p:cNvSpPr>
          <p:nvPr/>
        </p:nvSpPr>
        <p:spPr>
          <a:xfrm>
            <a:off x="173582" y="2296548"/>
            <a:ext cx="9062223" cy="2241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/>
              <a:t>OpenCV Library: Used for real-time computer vision tasks, including face and eye detection.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 err="1"/>
              <a:t>Haar</a:t>
            </a:r>
            <a:r>
              <a:rPr lang="en-US" sz="1200" dirty="0"/>
              <a:t> Cascade Classifier : Pre-trained model for detecting faces and eyes in the video stream.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/>
              <a:t>Python Programming : Core language for implementing the logic, including video stream handling, detection, and alert mechanisms.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/>
              <a:t>Base64 Encoding : Converts processed frames to a format suitable for displaying in web-based or GUI interfaces.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dirty="0"/>
              <a:t>Alert Logic Module : Implements threshold-based checks for eye closure duration, face absence, and position-based triggers.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83D083-4DBB-EF01-2532-3B18AD99B4B1}"/>
              </a:ext>
            </a:extLst>
          </p:cNvPr>
          <p:cNvSpPr txBox="1"/>
          <p:nvPr/>
        </p:nvSpPr>
        <p:spPr>
          <a:xfrm>
            <a:off x="0" y="4821296"/>
            <a:ext cx="53042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  <a:t>Name : Shaili Sahu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5517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49DB4C6E-D7D1-F70E-7D43-253871D12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1EABFD00-A392-74B4-AA96-4BA1935624D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322271" y="3362896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EC8C345F-EE58-ADBB-05E7-24D57CED6AA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36114" y="-16880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052B8D82-371F-F91D-820F-415DE2020D1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6317938" y="408013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E262DA3B-A1AD-F783-8EFA-7409DF44C51B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7413689" y="246577"/>
            <a:ext cx="1647827" cy="1070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29414959-1C8D-ECD7-A0EF-B02BD0712A93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85C987FB-05CC-FC7F-AC3B-561BCC18DD3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556118B9-4A19-9F21-D75D-67B4CEA598E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CC7D9AF4-9FFE-44E9-BFDD-936C790470BE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3D9310F9-0261-75DE-2309-F399D4970C5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21AA47D9-0C90-BD70-BA15-592A32CCAC7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1E5C4E7-E37C-B630-D190-AD642504C544}"/>
              </a:ext>
            </a:extLst>
          </p:cNvPr>
          <p:cNvSpPr txBox="1"/>
          <p:nvPr/>
        </p:nvSpPr>
        <p:spPr>
          <a:xfrm>
            <a:off x="2550621" y="766962"/>
            <a:ext cx="5304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Montserrat Black"/>
                <a:sym typeface="Montserrat"/>
              </a:rPr>
              <a:t>Data Flow Diagram (DFD) : </a:t>
            </a:r>
          </a:p>
        </p:txBody>
      </p:sp>
      <p:sp>
        <p:nvSpPr>
          <p:cNvPr id="20" name="Google Shape;1305;p38">
            <a:extLst>
              <a:ext uri="{FF2B5EF4-FFF2-40B4-BE49-F238E27FC236}">
                <a16:creationId xmlns:a16="http://schemas.microsoft.com/office/drawing/2014/main" id="{495CEE48-82D0-C48D-2DA5-A656C249BF97}"/>
              </a:ext>
            </a:extLst>
          </p:cNvPr>
          <p:cNvSpPr txBox="1">
            <a:spLocks/>
          </p:cNvSpPr>
          <p:nvPr/>
        </p:nvSpPr>
        <p:spPr>
          <a:xfrm>
            <a:off x="616530" y="1420549"/>
            <a:ext cx="7910939" cy="2311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chemeClr val="dk1"/>
                </a:solidFill>
                <a:latin typeface="Montserrat"/>
                <a:sym typeface="Montserrat"/>
              </a:rPr>
              <a:t>Input: </a:t>
            </a:r>
            <a:r>
              <a:rPr lang="en-US" sz="1200" dirty="0">
                <a:solidFill>
                  <a:schemeClr val="dk1"/>
                </a:solidFill>
                <a:latin typeface="Montserrat"/>
                <a:sym typeface="Montserrat"/>
              </a:rPr>
              <a:t>Real-time video stream captured from the webcam.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chemeClr val="dk1"/>
                </a:solidFill>
                <a:latin typeface="Montserrat"/>
                <a:sym typeface="Montserrat"/>
              </a:rPr>
              <a:t>Processing: </a:t>
            </a:r>
            <a:r>
              <a:rPr lang="en-US" sz="1200" dirty="0">
                <a:solidFill>
                  <a:schemeClr val="dk1"/>
                </a:solidFill>
                <a:latin typeface="Montserrat"/>
                <a:sym typeface="Montserrat"/>
              </a:rPr>
              <a:t>Frames are preprocessed (grayscale conversion), followed by face, eye, blink, and position detection.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chemeClr val="dk1"/>
                </a:solidFill>
                <a:latin typeface="Montserrat"/>
                <a:sym typeface="Montserrat"/>
              </a:rPr>
              <a:t>Alert Logic: </a:t>
            </a:r>
            <a:r>
              <a:rPr lang="en-US" sz="1200" dirty="0">
                <a:solidFill>
                  <a:schemeClr val="dk1"/>
                </a:solidFill>
                <a:latin typeface="Montserrat"/>
                <a:sym typeface="Montserrat"/>
              </a:rPr>
              <a:t>Thresholds are checked for prolonged eye closure, face absence, or off-center position to trigger alerts.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chemeClr val="dk1"/>
                </a:solidFill>
                <a:latin typeface="Montserrat"/>
                <a:sym typeface="Montserrat"/>
              </a:rPr>
              <a:t>Output: </a:t>
            </a:r>
            <a:r>
              <a:rPr lang="en-US" sz="1200" dirty="0">
                <a:solidFill>
                  <a:schemeClr val="dk1"/>
                </a:solidFill>
                <a:latin typeface="Montserrat"/>
                <a:sym typeface="Montserrat"/>
              </a:rPr>
              <a:t>Processed frames with overlays displaying blink count, position, and alert notifications are shown to the user.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chemeClr val="dk1"/>
                </a:solidFill>
                <a:latin typeface="Montserrat"/>
                <a:sym typeface="Montserrat"/>
              </a:rPr>
              <a:t>Feedback Loop: </a:t>
            </a:r>
            <a:r>
              <a:rPr lang="en-US" sz="1200" dirty="0">
                <a:solidFill>
                  <a:schemeClr val="dk1"/>
                </a:solidFill>
                <a:latin typeface="Montserrat"/>
                <a:sym typeface="Montserrat"/>
              </a:rPr>
              <a:t>Alerts and feedback continuously update in real-time based on the processed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A75881-49A6-A84B-AB3B-915BD92C950E}"/>
              </a:ext>
            </a:extLst>
          </p:cNvPr>
          <p:cNvSpPr txBox="1"/>
          <p:nvPr/>
        </p:nvSpPr>
        <p:spPr>
          <a:xfrm>
            <a:off x="0" y="4792356"/>
            <a:ext cx="53042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  <a:t>Name : Shaili Sahu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4870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Google Shape;2257;p62"/>
          <p:cNvSpPr txBox="1">
            <a:spLocks noGrp="1"/>
          </p:cNvSpPr>
          <p:nvPr>
            <p:ph type="title"/>
          </p:nvPr>
        </p:nvSpPr>
        <p:spPr>
          <a:xfrm>
            <a:off x="720000" y="2558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Results and Performance</a:t>
            </a:r>
            <a:endParaRPr dirty="0"/>
          </a:p>
        </p:txBody>
      </p:sp>
      <p:sp>
        <p:nvSpPr>
          <p:cNvPr id="2261" name="Google Shape;2261;p62"/>
          <p:cNvSpPr txBox="1">
            <a:spLocks noGrp="1"/>
          </p:cNvSpPr>
          <p:nvPr>
            <p:ph type="subTitle" idx="1"/>
          </p:nvPr>
        </p:nvSpPr>
        <p:spPr>
          <a:xfrm>
            <a:off x="5550875" y="3342921"/>
            <a:ext cx="3325495" cy="15242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image shows an example of an alert triggered by the system. A visual and auditory alert is presented to the driver, warning them of potential distraction.</a:t>
            </a:r>
            <a:endParaRPr dirty="0"/>
          </a:p>
        </p:txBody>
      </p:sp>
      <p:grpSp>
        <p:nvGrpSpPr>
          <p:cNvPr id="2265" name="Google Shape;2265;p62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2266" name="Google Shape;2266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" name="Google Shape;2268;p62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2269" name="Google Shape;2269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71" name="Google Shape;2271;p62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6024972" y="15981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2" name="Google Shape;2272;p62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3" name="Google Shape;2273;p62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058311-E2B9-8EE7-5C93-AB5BBC6A69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118" y="1122743"/>
            <a:ext cx="2146544" cy="17139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30892E-9FEC-88F0-001D-F365847BEA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2118" y="3201058"/>
            <a:ext cx="2146544" cy="17459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017C65-004D-70B0-6F26-7ACC38B3A2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8311" y="3230625"/>
            <a:ext cx="2146544" cy="1757800"/>
          </a:xfrm>
          <a:prstGeom prst="rect">
            <a:avLst/>
          </a:prstGeom>
        </p:spPr>
      </p:pic>
      <p:sp>
        <p:nvSpPr>
          <p:cNvPr id="2260" name="Google Shape;2260;p62"/>
          <p:cNvSpPr txBox="1">
            <a:spLocks noGrp="1"/>
          </p:cNvSpPr>
          <p:nvPr>
            <p:ph type="subTitle" idx="2"/>
          </p:nvPr>
        </p:nvSpPr>
        <p:spPr>
          <a:xfrm>
            <a:off x="2348662" y="1303288"/>
            <a:ext cx="4750186" cy="1043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image illustrates the real-time processing pipeline of our system. The green and blue bounding boxes highlight the detected face and eyes</a:t>
            </a:r>
            <a:endParaRPr dirty="0"/>
          </a:p>
        </p:txBody>
      </p:sp>
      <p:sp>
        <p:nvSpPr>
          <p:cNvPr id="12" name="Google Shape;2261;p62">
            <a:extLst>
              <a:ext uri="{FF2B5EF4-FFF2-40B4-BE49-F238E27FC236}">
                <a16:creationId xmlns:a16="http://schemas.microsoft.com/office/drawing/2014/main" id="{A1CAD837-2B44-EFC6-901A-7C72B40D9007}"/>
              </a:ext>
            </a:extLst>
          </p:cNvPr>
          <p:cNvSpPr txBox="1">
            <a:spLocks/>
          </p:cNvSpPr>
          <p:nvPr/>
        </p:nvSpPr>
        <p:spPr>
          <a:xfrm>
            <a:off x="1700453" y="2844993"/>
            <a:ext cx="3067230" cy="391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dirty="0"/>
              <a:t>After Closing Eye for 1 mins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202EBD-758C-99FF-E7E6-76BCADE0C1D7}"/>
              </a:ext>
            </a:extLst>
          </p:cNvPr>
          <p:cNvSpPr txBox="1"/>
          <p:nvPr/>
        </p:nvSpPr>
        <p:spPr>
          <a:xfrm>
            <a:off x="6961298" y="4770168"/>
            <a:ext cx="48061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  <a:t>Name : Shaili Sahu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487F295C-DCFF-CC74-AB67-76A4F872B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9EABFF13-B6A2-7C14-7489-E51EB46363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322271" y="3362896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91771857-C93C-AF2B-A320-2059BD74496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36114" y="-16880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72093153-A35B-FD71-AEA2-925C9BC80A4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6317938" y="408013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154FC05B-2390-4A48-A1D3-32CBD6D02E27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7413689" y="246577"/>
            <a:ext cx="1647827" cy="1070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0D637BE7-0A94-3BC9-478C-DBA10EC04894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4A0C905E-D946-F698-C7AB-507D83D358F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B351398B-C841-C35C-3E47-1D5324D328D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68F23827-3307-1FF6-BA8D-B6473E690AA6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F31A3394-C3A5-4212-CB6B-37AD42388DC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928A0F7F-F002-5E9F-0DD2-340E1E1A1D5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8A7C95D-B8EC-E85E-FC6D-718FDD350E82}"/>
              </a:ext>
            </a:extLst>
          </p:cNvPr>
          <p:cNvSpPr txBox="1"/>
          <p:nvPr/>
        </p:nvSpPr>
        <p:spPr>
          <a:xfrm>
            <a:off x="2295144" y="199272"/>
            <a:ext cx="5304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Montserrat Black"/>
                <a:sym typeface="Montserrat"/>
              </a:rPr>
              <a:t>Future Work and Challenges</a:t>
            </a:r>
          </a:p>
        </p:txBody>
      </p:sp>
      <p:sp>
        <p:nvSpPr>
          <p:cNvPr id="20" name="Google Shape;1305;p38">
            <a:extLst>
              <a:ext uri="{FF2B5EF4-FFF2-40B4-BE49-F238E27FC236}">
                <a16:creationId xmlns:a16="http://schemas.microsoft.com/office/drawing/2014/main" id="{BC481890-394C-4E44-C8C7-E277F0FCA6D7}"/>
              </a:ext>
            </a:extLst>
          </p:cNvPr>
          <p:cNvSpPr txBox="1">
            <a:spLocks/>
          </p:cNvSpPr>
          <p:nvPr/>
        </p:nvSpPr>
        <p:spPr>
          <a:xfrm>
            <a:off x="-29952" y="577980"/>
            <a:ext cx="8995820" cy="2269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600" b="1" dirty="0"/>
              <a:t>Potential Improvements:</a:t>
            </a:r>
          </a:p>
          <a:p>
            <a:pPr>
              <a:lnSpc>
                <a:spcPct val="150000"/>
              </a:lnSpc>
            </a:pPr>
            <a:endParaRPr lang="en-US" b="1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/>
              <a:t>Enhanced Feature Extraction: </a:t>
            </a:r>
            <a:r>
              <a:rPr lang="en-US" dirty="0"/>
              <a:t>Explore advanced techniques like attention mechanisms to improve feature extraction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/>
              <a:t>Multimodal Fusion: </a:t>
            </a:r>
            <a:r>
              <a:rPr lang="en-US" dirty="0"/>
              <a:t>Incorporate additional sensor data (e.g., heart rate, skin conductance) to enhance the accuracy of driver state detection.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/>
              <a:t>Advanced Alert Systems: </a:t>
            </a:r>
            <a:r>
              <a:rPr lang="en-US" dirty="0"/>
              <a:t>Implement more sophisticated alert mechanisms, such as haptic feedback or voice commands.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/>
              <a:t>Interactive AR Heads-Up Display: </a:t>
            </a:r>
            <a:r>
              <a:rPr lang="en-US" dirty="0"/>
              <a:t>Develop an interactive AR HUD to provide timely information and alerts without distracting the driver.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5F2F06-0509-ADFF-2119-DD70B132FDD8}"/>
              </a:ext>
            </a:extLst>
          </p:cNvPr>
          <p:cNvSpPr txBox="1"/>
          <p:nvPr/>
        </p:nvSpPr>
        <p:spPr>
          <a:xfrm>
            <a:off x="81777" y="4787524"/>
            <a:ext cx="53073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  <a:t>Name : Shaili Sahu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4914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FC771399-2CAD-4BC2-66F4-9A53B7CE8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A160134E-9771-512D-8612-FE17F6D47C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322271" y="3362896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1D3A4DDD-8F71-2C91-A2FB-6AFFBC3287D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36114" y="-16880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E9CAD1F7-5FD8-707B-8C6E-EF781118F8C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6317938" y="408013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1FADD63B-3F43-E997-5166-864F4100805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7413689" y="246577"/>
            <a:ext cx="1647827" cy="1070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8BA9605D-7461-3881-DD8F-E0002B302AD5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753B2C66-9D74-9F3B-8FB6-6DD4CA019F0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02BA17CC-1FC5-2787-ECA3-3AA4B669F79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9D8E589D-3A1F-7FC8-540E-AD3B0FB5141F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1CD0317F-E822-FEEC-8980-CFB1DEC0E4F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715C7969-268F-973A-C4E2-38DA4BC2924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A989688-8E68-0284-6A90-F42F0F132052}"/>
              </a:ext>
            </a:extLst>
          </p:cNvPr>
          <p:cNvSpPr txBox="1"/>
          <p:nvPr/>
        </p:nvSpPr>
        <p:spPr>
          <a:xfrm>
            <a:off x="2295144" y="199272"/>
            <a:ext cx="5304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Montserrat Black"/>
                <a:sym typeface="Montserrat"/>
              </a:rPr>
              <a:t>Future Work and Challenges</a:t>
            </a:r>
          </a:p>
        </p:txBody>
      </p:sp>
      <p:sp>
        <p:nvSpPr>
          <p:cNvPr id="2" name="Google Shape;1305;p38">
            <a:extLst>
              <a:ext uri="{FF2B5EF4-FFF2-40B4-BE49-F238E27FC236}">
                <a16:creationId xmlns:a16="http://schemas.microsoft.com/office/drawing/2014/main" id="{40D3255F-E7F0-D3A6-0291-C780433534B9}"/>
              </a:ext>
            </a:extLst>
          </p:cNvPr>
          <p:cNvSpPr txBox="1">
            <a:spLocks/>
          </p:cNvSpPr>
          <p:nvPr/>
        </p:nvSpPr>
        <p:spPr>
          <a:xfrm>
            <a:off x="195856" y="716126"/>
            <a:ext cx="8995820" cy="385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39700" indent="0">
              <a:lnSpc>
                <a:spcPct val="150000"/>
              </a:lnSpc>
              <a:buNone/>
            </a:pPr>
            <a:r>
              <a:rPr lang="en-US" sz="1600" b="1" dirty="0"/>
              <a:t>Challenges Encountered:</a:t>
            </a:r>
          </a:p>
          <a:p>
            <a:pPr>
              <a:lnSpc>
                <a:spcPct val="150000"/>
              </a:lnSpc>
            </a:pPr>
            <a:r>
              <a:rPr lang="en-US" b="1" dirty="0"/>
              <a:t>Data Collection and Annotation: </a:t>
            </a:r>
            <a:r>
              <a:rPr lang="en-US" dirty="0"/>
              <a:t>Acquiring a large and diverse dataset of real-world driving scenarios can be challenging.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Robustness in Adverse Conditions: </a:t>
            </a:r>
            <a:r>
              <a:rPr lang="en-US" dirty="0"/>
              <a:t>Ensuring the system's performance in challenging lighting conditions, weather, and environmental factors.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600" b="1" dirty="0"/>
              <a:t>Ethical Considerations:</a:t>
            </a:r>
          </a:p>
          <a:p>
            <a:pPr>
              <a:lnSpc>
                <a:spcPct val="150000"/>
              </a:lnSpc>
            </a:pPr>
            <a:r>
              <a:rPr lang="en-US" dirty="0"/>
              <a:t>Privacy and Data Security: Implementing measures to protect user privacy and data security.</a:t>
            </a:r>
          </a:p>
          <a:p>
            <a:pPr>
              <a:lnSpc>
                <a:spcPct val="150000"/>
              </a:lnSpc>
            </a:pPr>
            <a:r>
              <a:rPr lang="en-US" dirty="0"/>
              <a:t>Bias and Fairness: Ensuring that the system is unbiased and fair across different demographics.</a:t>
            </a:r>
          </a:p>
          <a:p>
            <a:pPr>
              <a:lnSpc>
                <a:spcPct val="150000"/>
              </a:lnSpc>
            </a:pPr>
            <a:r>
              <a:rPr lang="en-US" dirty="0"/>
              <a:t>Human-AI Interaction: Designing the system to minimize distractions and enhance the overall driving experience.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EE48CE-E311-B016-6CD0-46BC5E37F775}"/>
              </a:ext>
            </a:extLst>
          </p:cNvPr>
          <p:cNvSpPr txBox="1"/>
          <p:nvPr/>
        </p:nvSpPr>
        <p:spPr>
          <a:xfrm>
            <a:off x="81777" y="4731310"/>
            <a:ext cx="22133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95000"/>
                  </a:schemeClr>
                </a:solidFill>
                <a:latin typeface="Montserrat" panose="00000500000000000000" pitchFamily="2" charset="0"/>
              </a:rPr>
              <a:t>Name : Shaili Sahu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D8C6DA-89DA-72E6-D9AB-52C1E3BF4726}"/>
              </a:ext>
            </a:extLst>
          </p:cNvPr>
          <p:cNvSpPr txBox="1"/>
          <p:nvPr/>
        </p:nvSpPr>
        <p:spPr>
          <a:xfrm>
            <a:off x="3378639" y="4731310"/>
            <a:ext cx="53042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dk1"/>
                </a:solidFill>
                <a:latin typeface="Montserrat Black"/>
                <a:sym typeface="Montserrat"/>
              </a:rPr>
              <a:t>Thank you </a:t>
            </a:r>
            <a:r>
              <a:rPr lang="en-US" sz="1400" b="1" dirty="0">
                <a:solidFill>
                  <a:schemeClr val="dk1"/>
                </a:solidFill>
                <a:latin typeface="Montserrat Black"/>
                <a:sym typeface="Wingdings" panose="05000000000000000000" pitchFamily="2" charset="2"/>
              </a:rPr>
              <a:t></a:t>
            </a:r>
            <a:endParaRPr lang="en-US" sz="1400" b="1" dirty="0">
              <a:solidFill>
                <a:schemeClr val="dk1"/>
              </a:solidFill>
              <a:latin typeface="Montserrat Black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452746483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869</Words>
  <Application>Microsoft Office PowerPoint</Application>
  <PresentationFormat>On-screen Show (16:9)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Wingdings</vt:lpstr>
      <vt:lpstr>Bebas Neue</vt:lpstr>
      <vt:lpstr>Anaheim</vt:lpstr>
      <vt:lpstr>Nunito Light</vt:lpstr>
      <vt:lpstr>Arial</vt:lpstr>
      <vt:lpstr>Montserrat Black</vt:lpstr>
      <vt:lpstr>Montserrat</vt:lpstr>
      <vt:lpstr>Artificial Intelligence (AI) Technology Consulting by Slidesgo</vt:lpstr>
      <vt:lpstr>AI-Driven Driver Monitoring System with AR Heads-Up Display</vt:lpstr>
      <vt:lpstr>TABLE OF CONTENTS</vt:lpstr>
      <vt:lpstr>Introduction</vt:lpstr>
      <vt:lpstr>System Architecture</vt:lpstr>
      <vt:lpstr>PowerPoint Presentation</vt:lpstr>
      <vt:lpstr>PowerPoint Presentation</vt:lpstr>
      <vt:lpstr>Results and Performance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Sahushaili</dc:creator>
  <cp:lastModifiedBy>Shaili Sahu</cp:lastModifiedBy>
  <cp:revision>5</cp:revision>
  <dcterms:modified xsi:type="dcterms:W3CDTF">2024-11-17T17:52:28Z</dcterms:modified>
</cp:coreProperties>
</file>